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4" r:id="rId12"/>
    <p:sldId id="276" r:id="rId13"/>
    <p:sldId id="265" r:id="rId14"/>
    <p:sldId id="272" r:id="rId15"/>
    <p:sldId id="267" r:id="rId16"/>
    <p:sldId id="275" r:id="rId17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jlee" initials="GLee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521"/>
    <a:srgbClr val="EE6000"/>
    <a:srgbClr val="FF9900"/>
    <a:srgbClr val="800000"/>
    <a:srgbClr val="CC0000"/>
    <a:srgbClr val="FF3300"/>
    <a:srgbClr val="FFCC00"/>
    <a:srgbClr val="990000"/>
    <a:srgbClr val="CDC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0" autoAdjust="0"/>
    <p:restoredTop sz="96272" autoAdjust="0"/>
  </p:normalViewPr>
  <p:slideViewPr>
    <p:cSldViewPr>
      <p:cViewPr>
        <p:scale>
          <a:sx n="71" d="100"/>
          <a:sy n="71" d="100"/>
        </p:scale>
        <p:origin x="-8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6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7C5ACB-8BFF-4905-B2BE-67CFB86C46C5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6EE3C61-3A68-4494-A4C7-09296AD1C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093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5FDBC74-7953-4FB0-9CAA-018C2F65444E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164E11A-FEE9-477C-98A4-A0CCB839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788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view of the City boundaries and the proposed areas for annexation. Both areas were selected at the same time as opposed to Part A then Part B to avoid the appearance of “cherry picking” or selecting the best/ most profitable areas for the city while leaving the county with scattered remains.  </a:t>
            </a:r>
          </a:p>
          <a:p>
            <a:endParaRPr lang="en-US" dirty="0" smtClean="0"/>
          </a:p>
          <a:p>
            <a:r>
              <a:rPr lang="en-US" dirty="0" smtClean="0"/>
              <a:t>The City of </a:t>
            </a:r>
            <a:r>
              <a:rPr lang="en-US" dirty="0" err="1" smtClean="0"/>
              <a:t>Opa</a:t>
            </a:r>
            <a:r>
              <a:rPr lang="en-US" dirty="0" smtClean="0"/>
              <a:t> Locka is interested in the annexation of two areas: </a:t>
            </a:r>
          </a:p>
          <a:p>
            <a:r>
              <a:rPr lang="en-US" dirty="0" smtClean="0"/>
              <a:t>Part A - covering NW 135th St to Gratigny and NW 47th Ave</a:t>
            </a:r>
          </a:p>
          <a:p>
            <a:r>
              <a:rPr lang="en-US" dirty="0" smtClean="0"/>
              <a:t>Part B - covering NW 127th St to NW 107th St and NW37th  to NW 27th Ave (Map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363">
              <a:defRPr/>
            </a:pPr>
            <a:r>
              <a:rPr lang="en-US" dirty="0" smtClean="0"/>
              <a:t>Close up of: Part A - covering NW 135th St to Gratigny and NW 47th 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maps of both areas- A &amp; B</a:t>
            </a:r>
          </a:p>
          <a:p>
            <a:endParaRPr lang="en-US" dirty="0" smtClean="0"/>
          </a:p>
          <a:p>
            <a:r>
              <a:rPr lang="en-US" dirty="0" smtClean="0"/>
              <a:t>Part A - covering NW 135th St to Gratigny and NW 47th Ave</a:t>
            </a:r>
          </a:p>
          <a:p>
            <a:r>
              <a:rPr lang="en-US" dirty="0" smtClean="0"/>
              <a:t>Part B - covering NW 127th St to NW 107th St and NW 37th  Ave to NW 27th Ave (Map 1)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new reasons for annexation</a:t>
            </a:r>
            <a:r>
              <a:rPr lang="en-US" baseline="0" dirty="0" smtClean="0"/>
              <a:t> code enforcement and fines may not be politically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E11A-FEE9-477C-98A4-A0CCB83994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COMMUNITY DEVELOPMENT &amp; PLANNING DEPARTMENT STAFF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62000" y="1143000"/>
            <a:ext cx="7620000" cy="4953000"/>
          </a:xfrm>
          <a:prstGeom prst="roundRect">
            <a:avLst>
              <a:gd name="adj" fmla="val 567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4069080" y="5671056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5695708"/>
            <a:ext cx="952500" cy="956536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EC0-2459-49AE-9256-9C77FB59DBA2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5486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" y="571500"/>
            <a:ext cx="8001000" cy="5715000"/>
          </a:xfrm>
          <a:prstGeom prst="roundRect">
            <a:avLst>
              <a:gd name="adj" fmla="val 567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0"/>
            <a:ext cx="9144000" cy="5486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66700" y="304800"/>
            <a:ext cx="8610600" cy="6248400"/>
          </a:xfrm>
          <a:prstGeom prst="roundRect">
            <a:avLst>
              <a:gd name="adj" fmla="val 567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888-6178-4EF6-A3EE-DA0B3D62DDEB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FBBF-383B-4E97-9F63-53B690095EC2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B3E-76DD-4CF6-955E-507FB6467142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C928-4BB6-47EC-AF73-4CA9DB7FC48E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BA69-991F-4B8F-B82D-41268BD50565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4FBA-79AD-436B-A3F5-4C3268C49B78}" type="datetime1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PREPARED BY THE COMMUNITY DEVELOPMENT &amp; PLANNING DEPARTMENT STAFF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A7A-B3AD-4C0B-BCF7-CA21592A9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package" Target="../embeddings/Microsoft_Excel_Worksheet3.xlsx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0" y="571500"/>
            <a:ext cx="8001000" cy="5715000"/>
          </a:xfrm>
          <a:prstGeom prst="roundRect">
            <a:avLst>
              <a:gd name="adj" fmla="val 567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63500" y="5943600"/>
            <a:ext cx="908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PREPARED BY THE DEPARTMENT OF COMMUNITY DEVELOPMENT AND PLANNING</a:t>
            </a:r>
            <a:endParaRPr lang="en-US" sz="12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1750" y="1066800"/>
            <a:ext cx="9080500" cy="4501753"/>
            <a:chOff x="31750" y="1066800"/>
            <a:chExt cx="9080500" cy="4501753"/>
          </a:xfrm>
        </p:grpSpPr>
        <p:sp>
          <p:nvSpPr>
            <p:cNvPr id="5" name="Text Box 70"/>
            <p:cNvSpPr txBox="1">
              <a:spLocks noChangeArrowheads="1"/>
            </p:cNvSpPr>
            <p:nvPr/>
          </p:nvSpPr>
          <p:spPr bwMode="auto">
            <a:xfrm>
              <a:off x="31750" y="2521565"/>
              <a:ext cx="908050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smtClean="0"/>
                <a:t>CITY OF OPA-</a:t>
              </a:r>
              <a:r>
                <a:rPr lang="en-US" sz="4400" dirty="0" err="1" smtClean="0"/>
                <a:t>LOCKA</a:t>
              </a:r>
              <a:endParaRPr lang="en-US" sz="4400" dirty="0" smtClean="0"/>
            </a:p>
            <a:p>
              <a:pPr algn="ctr"/>
              <a:endParaRPr lang="en-US" sz="3200" b="1" dirty="0" smtClean="0"/>
            </a:p>
            <a:p>
              <a:pPr algn="ctr"/>
              <a:r>
                <a:rPr lang="en-US" sz="3200" b="1" dirty="0" smtClean="0"/>
                <a:t>Annexation Proposals</a:t>
              </a:r>
            </a:p>
            <a:p>
              <a:pPr algn="ctr"/>
              <a:r>
                <a:rPr lang="en-US" sz="3200" b="1" dirty="0" smtClean="0"/>
                <a:t>Areas “A” and “B”</a:t>
              </a:r>
              <a:endParaRPr lang="en-US" sz="3200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800" dirty="0" smtClean="0"/>
                <a:t>July, 2013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912" y="1066800"/>
              <a:ext cx="1138177" cy="1143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0886" y="563562"/>
            <a:ext cx="9154886" cy="8842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CONDITIONS: LAND USE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295400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93749"/>
              </p:ext>
            </p:extLst>
          </p:nvPr>
        </p:nvGraphicFramePr>
        <p:xfrm>
          <a:off x="609600" y="1676400"/>
          <a:ext cx="7924800" cy="389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Worksheet" r:id="rId3" imgW="9067800" imgH="4457700" progId="Excel.Sheet.12">
                  <p:embed/>
                </p:oleObj>
              </mc:Choice>
              <mc:Fallback>
                <p:oleObj name="Worksheet" r:id="rId3" imgW="9067800" imgH="4457700" progId="Excel.Shee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7924800" cy="3895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-76200" y="5181600"/>
            <a:ext cx="4244698" cy="38382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069" name="Object 450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48770"/>
              </p:ext>
            </p:extLst>
          </p:nvPr>
        </p:nvGraphicFramePr>
        <p:xfrm>
          <a:off x="382588" y="1493838"/>
          <a:ext cx="3548062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Worksheet" r:id="rId3" imgW="4562280" imgH="4955400" progId="Excel.Sheet.12">
                  <p:embed/>
                </p:oleObj>
              </mc:Choice>
              <mc:Fallback>
                <p:oleObj name="Worksheet" r:id="rId3" imgW="4562280" imgH="4955400" progId="Excel.Sheet.12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493838"/>
                        <a:ext cx="3548062" cy="384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4397098" y="3048000"/>
            <a:ext cx="2841902" cy="38382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6" y="1368374"/>
            <a:ext cx="1468584" cy="7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61" y="762000"/>
            <a:ext cx="2758939" cy="25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32" y="4388148"/>
            <a:ext cx="1624368" cy="77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Oval 95"/>
          <p:cNvSpPr/>
          <p:nvPr/>
        </p:nvSpPr>
        <p:spPr>
          <a:xfrm>
            <a:off x="4397098" y="5915890"/>
            <a:ext cx="2841902" cy="38382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11" y="3606717"/>
            <a:ext cx="2873089" cy="25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4" name="Rectangle 45063"/>
          <p:cNvSpPr/>
          <p:nvPr/>
        </p:nvSpPr>
        <p:spPr>
          <a:xfrm>
            <a:off x="76200" y="533400"/>
            <a:ext cx="5063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CITY PROPERTY </a:t>
            </a:r>
            <a:r>
              <a:rPr lang="en-US" sz="3200" b="1" dirty="0"/>
              <a:t>ANALYSIS</a:t>
            </a:r>
            <a:endParaRPr lang="en-US" sz="3200" dirty="0"/>
          </a:p>
        </p:txBody>
      </p:sp>
      <p:sp>
        <p:nvSpPr>
          <p:cNvPr id="99" name="Rectangle 98"/>
          <p:cNvSpPr/>
          <p:nvPr/>
        </p:nvSpPr>
        <p:spPr>
          <a:xfrm>
            <a:off x="659211" y="1866831"/>
            <a:ext cx="109728" cy="109728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59211" y="2459666"/>
            <a:ext cx="109728" cy="109728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59211" y="3052568"/>
            <a:ext cx="109728" cy="109728"/>
          </a:xfrm>
          <a:prstGeom prst="rect">
            <a:avLst/>
          </a:prstGeom>
          <a:solidFill>
            <a:srgbClr val="FFD5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59211" y="3647913"/>
            <a:ext cx="109728" cy="10972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59211" y="4242812"/>
            <a:ext cx="109728" cy="109728"/>
          </a:xfrm>
          <a:prstGeom prst="rect">
            <a:avLst/>
          </a:prstGeom>
          <a:solidFill>
            <a:srgbClr val="EE6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7" name="Rectangle 45066"/>
          <p:cNvSpPr/>
          <p:nvPr/>
        </p:nvSpPr>
        <p:spPr>
          <a:xfrm>
            <a:off x="263897" y="6522945"/>
            <a:ext cx="8581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Source:  Miami Dade County Property Appraiser                  Date:    October 11, 2011                                  Prepared by Gerald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4191000" y="3200400"/>
            <a:ext cx="2841902" cy="38382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5864577"/>
            <a:ext cx="2841902" cy="38382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323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ANALYSIS OF ANNEXATION AREAS</a:t>
            </a:r>
            <a:endParaRPr lang="en-US" sz="32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62036"/>
            <a:ext cx="1981200" cy="65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02" y="1226536"/>
            <a:ext cx="2178035" cy="21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5380175"/>
            <a:ext cx="1981200" cy="65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59" y="3893888"/>
            <a:ext cx="2178035" cy="218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019468"/>
              </p:ext>
            </p:extLst>
          </p:nvPr>
        </p:nvGraphicFramePr>
        <p:xfrm>
          <a:off x="609600" y="1323483"/>
          <a:ext cx="32861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Worksheet" r:id="rId6" imgW="3286057" imgH="1914525" progId="Excel.Sheet.12">
                  <p:embed/>
                </p:oleObj>
              </mc:Choice>
              <mc:Fallback>
                <p:oleObj name="Worksheet" r:id="rId6" imgW="3286057" imgH="1914525" progId="Excel.Shee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3483"/>
                        <a:ext cx="3286125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6933"/>
              </p:ext>
            </p:extLst>
          </p:nvPr>
        </p:nvGraphicFramePr>
        <p:xfrm>
          <a:off x="609600" y="3953333"/>
          <a:ext cx="32861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Worksheet" r:id="rId8" imgW="3286057" imgH="1914525" progId="Excel.Sheet.12">
                  <p:embed/>
                </p:oleObj>
              </mc:Choice>
              <mc:Fallback>
                <p:oleObj name="Worksheet" r:id="rId8" imgW="3286057" imgH="1914525" progId="Excel.Shee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53333"/>
                        <a:ext cx="3286125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CHANGES FOR THE CITY</a:t>
            </a:r>
            <a:endParaRPr lang="en-US" sz="32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62990"/>
              </p:ext>
            </p:extLst>
          </p:nvPr>
        </p:nvGraphicFramePr>
        <p:xfrm>
          <a:off x="533400" y="1219200"/>
          <a:ext cx="797129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Worksheet" r:id="rId3" imgW="12430057" imgH="7724685" progId="Excel.Sheet.12">
                  <p:embed/>
                </p:oleObj>
              </mc:Choice>
              <mc:Fallback>
                <p:oleObj name="Worksheet" r:id="rId3" imgW="12430057" imgH="7724685" progId="Excel.Sheet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971299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PROPERTY TAX </a:t>
            </a:r>
            <a:r>
              <a:rPr lang="en-US" sz="3600" b="1" dirty="0" smtClean="0"/>
              <a:t>REVENUE</a:t>
            </a:r>
            <a:br>
              <a:rPr lang="en-US" sz="3600" b="1" dirty="0" smtClean="0"/>
            </a:br>
            <a:r>
              <a:rPr lang="en-US" sz="3600" b="1" dirty="0" smtClean="0"/>
              <a:t>ANNEXATION AREA “A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16764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marL="0" lvl="1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750" y="3405981"/>
          <a:ext cx="6286500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1550"/>
                <a:gridCol w="1336675"/>
                <a:gridCol w="1381760"/>
                <a:gridCol w="1397635"/>
                <a:gridCol w="11988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SECTION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TOWNSHIP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RANGE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 TAXABLE PROPERTY  ROLLS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PROPERTY TAX REVENUE*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OF PROVIDING SERVICES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NET BUDGET GAIN/LOSS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29/30-52-41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$19,004,338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$164,292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$118,500**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$45,792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428750" y="1956407"/>
            <a:ext cx="680085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City of Opa Locka maintains a millage rate of 9.1000. The current Miami-Dade County millage rate is 1.9283.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Property Tax Revenue is determined by the following formula: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Revenue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Taxable Property X Millage X .95/1000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	 Based on City of Opa Locka millage – Approximate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*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Works and Utilities - $70,000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Police - $26,000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Code Enforcement - $22,500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PROPERTY TAX REVENUE</a:t>
            </a:r>
            <a:br>
              <a:rPr lang="en-US" sz="3200" b="1" dirty="0" smtClean="0"/>
            </a:br>
            <a:r>
              <a:rPr lang="en-US" sz="3200" b="1" dirty="0" smtClean="0"/>
              <a:t>ANNEXATION AREA “B”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750" y="3405981"/>
          <a:ext cx="6286500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1550"/>
                <a:gridCol w="1336675"/>
                <a:gridCol w="1381760"/>
                <a:gridCol w="1397635"/>
                <a:gridCol w="11988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SECTION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TOWNSHIP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RANGE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 TAXABLE PROPERTY  ROLLS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PROPERTY TAX REVENUE*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OF PROVIDING SERVICES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NET BUDGET GAIN/LOSS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28/33-52-41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$304,476,329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$2,632,197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$721,000**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$1,911,197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1600" y="1896630"/>
            <a:ext cx="69342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City of Opa-Locka maintains a millage rate of 9.1000. The current Miami-Dade County millage rate is 1.9283.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Property Tax Revenue is determined by the following formula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Revenue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Taxable Property X Millage X .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95/1000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	 Based on City of Opa-Locka millage - Approximate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*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Works and Utilities - $395,000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Police - $231,000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Code Enforcement - $95,000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NOTE: A number of properties with the Annexation Area are either owned by a governmental entity or by a railroad (CSX or Seaboard). The assessed value of all properties 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$374,626,380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The value of the exempt properties totals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$70,150,051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therefore the taxable property value for the Annexation Area is revenue for 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$304,476,329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 revenue will be based on that figure.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SUB.png"/>
          <p:cNvPicPr>
            <a:picLocks noChangeAspect="1"/>
          </p:cNvPicPr>
          <p:nvPr/>
        </p:nvPicPr>
        <p:blipFill rotWithShape="1">
          <a:blip r:embed="rId2" cstate="print"/>
          <a:srcRect b="1809"/>
          <a:stretch/>
        </p:blipFill>
        <p:spPr>
          <a:xfrm>
            <a:off x="2485763" y="1333923"/>
            <a:ext cx="4172475" cy="411437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2098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Additional Information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Howard W. Brown, Jr., AICP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780 Fisherman Street, 4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Floor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Opa-locka, FL 33054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786-338-6177 (V)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hbrown@opalockafl.gov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482025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</a:rPr>
              <a:t>AREAS OF ANNEXATION</a:t>
            </a:r>
            <a:endParaRPr lang="en-US" sz="3200" b="1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143000"/>
            <a:ext cx="8004175" cy="509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2555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OPA-</a:t>
            </a:r>
            <a:r>
              <a:rPr lang="en-US" sz="32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LOCKA</a:t>
            </a:r>
            <a:r>
              <a:rPr lang="en-US" sz="32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STUDY AREA</a:t>
            </a:r>
            <a:endParaRPr lang="en-US" sz="32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95290"/>
            <a:ext cx="9143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2700">
                  <a:noFill/>
                  <a:prstDash val="solid"/>
                </a:ln>
              </a:rPr>
              <a:t>NW 135 Street to </a:t>
            </a:r>
            <a:r>
              <a:rPr lang="en-US" sz="2000" dirty="0" err="1" smtClean="0">
                <a:ln w="12700">
                  <a:noFill/>
                  <a:prstDash val="solid"/>
                </a:ln>
              </a:rPr>
              <a:t>Gratigny</a:t>
            </a:r>
            <a:r>
              <a:rPr lang="en-US" sz="2000" dirty="0" smtClean="0">
                <a:ln w="12700">
                  <a:noFill/>
                  <a:prstDash val="solid"/>
                </a:ln>
              </a:rPr>
              <a:t>  </a:t>
            </a:r>
            <a:r>
              <a:rPr lang="en-US" sz="2000" dirty="0" err="1" smtClean="0">
                <a:ln w="12700">
                  <a:noFill/>
                  <a:prstDash val="solid"/>
                </a:ln>
              </a:rPr>
              <a:t>PKY</a:t>
            </a:r>
            <a:r>
              <a:rPr lang="en-US" sz="2000" dirty="0" smtClean="0">
                <a:ln w="12700">
                  <a:noFill/>
                  <a:prstDash val="solid"/>
                </a:ln>
              </a:rPr>
              <a:t> &amp; NW 47th Ave</a:t>
            </a:r>
            <a:endParaRPr lang="en-US" sz="2000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7" y="1476829"/>
            <a:ext cx="8077366" cy="484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84" y="444787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OPA-</a:t>
            </a:r>
            <a:r>
              <a:rPr lang="en-US" sz="32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LOCKA</a:t>
            </a:r>
            <a:r>
              <a:rPr lang="en-US" sz="32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STUDY AREAS</a:t>
            </a:r>
            <a:endParaRPr lang="en-US" sz="32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1754" y="1143000"/>
            <a:ext cx="2990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</a:rPr>
              <a:t>NW 127 to 107 St and NW 37 to 27 Ave – 822 acres</a:t>
            </a:r>
            <a:endParaRPr lang="en-US" b="1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4731"/>
            <a:ext cx="3740688" cy="462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18" y="1827431"/>
            <a:ext cx="3256767" cy="44656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1" y="1143000"/>
            <a:ext cx="3352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</a:rPr>
              <a:t>NW 135 St to </a:t>
            </a:r>
            <a:r>
              <a:rPr lang="en-US" b="1" dirty="0" err="1" smtClean="0">
                <a:ln w="12700">
                  <a:noFill/>
                  <a:prstDash val="solid"/>
                </a:ln>
              </a:rPr>
              <a:t>Gratigny</a:t>
            </a:r>
            <a:r>
              <a:rPr lang="en-US" b="1" dirty="0" smtClean="0">
                <a:ln w="12700">
                  <a:noFill/>
                  <a:prstDash val="solid"/>
                </a:ln>
              </a:rPr>
              <a:t>  PKY &amp; NW 47th Ave – 53 acres</a:t>
            </a:r>
            <a:endParaRPr lang="en-US" b="1" cap="none" spc="0" dirty="0">
              <a:ln w="12700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81000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REASONS FOR ANNEXATION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1266885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b="1" dirty="0" smtClean="0"/>
              <a:t>Expand City Boundaries </a:t>
            </a:r>
          </a:p>
          <a:p>
            <a:pPr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b="1" dirty="0" smtClean="0"/>
              <a:t>Acquire Industrial &amp; Commercial Property</a:t>
            </a:r>
          </a:p>
          <a:p>
            <a:pPr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b="1" dirty="0" smtClean="0"/>
              <a:t>Increase Tax Revenues</a:t>
            </a:r>
          </a:p>
          <a:p>
            <a:pPr marL="914400" lvl="1"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dirty="0" smtClean="0"/>
              <a:t>Additional Ad Valorem Tax</a:t>
            </a:r>
          </a:p>
          <a:p>
            <a:pPr marL="1371600" lvl="6"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dirty="0" smtClean="0"/>
              <a:t>Property</a:t>
            </a:r>
          </a:p>
          <a:p>
            <a:pPr marL="1371600" lvl="6"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800" dirty="0" smtClean="0"/>
              <a:t>Tangible  personal property</a:t>
            </a:r>
          </a:p>
          <a:p>
            <a:pPr marL="1828800" lvl="5" indent="-18288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500" dirty="0" smtClean="0"/>
              <a:t>Occupational tax</a:t>
            </a:r>
          </a:p>
          <a:p>
            <a:pPr marL="1828800" lvl="5" indent="-18288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500" dirty="0" smtClean="0"/>
              <a:t>Franchise Fees 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8225"/>
            <a:ext cx="652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CURRENT CONDITIONS: POPULATION</a:t>
            </a:r>
            <a:endParaRPr lang="en-US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68253"/>
              </p:ext>
            </p:extLst>
          </p:nvPr>
        </p:nvGraphicFramePr>
        <p:xfrm>
          <a:off x="601289" y="1160318"/>
          <a:ext cx="7856911" cy="516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9448800" imgH="6210210" progId="Excel.Sheet.12">
                  <p:embed/>
                </p:oleObj>
              </mc:Choice>
              <mc:Fallback>
                <p:oleObj name="Worksheet" r:id="rId4" imgW="9448800" imgH="6210210" progId="Excel.Sheet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89" y="1160318"/>
                        <a:ext cx="7856911" cy="5164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5821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PROS OF CHOOSING PARTS A &amp; B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69576" y="1443317"/>
            <a:ext cx="784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/>
              <a:t>Does not affect another municipality</a:t>
            </a:r>
          </a:p>
          <a:p>
            <a:pPr marL="914400" lvl="3" indent="-18288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/>
              <a:t>No consent needed</a:t>
            </a:r>
          </a:p>
          <a:p>
            <a:pPr marL="0" lvl="1" indent="-18288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/>
              <a:t>Parks</a:t>
            </a:r>
          </a:p>
          <a:p>
            <a:pPr marL="914400" lvl="3" indent="-18288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/>
              <a:t>No impact on Miami-Dade parks</a:t>
            </a:r>
          </a:p>
          <a:p>
            <a:pPr marL="914400" lvl="3" indent="-18288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/>
              <a:t>No residents to affect City Level of Service</a:t>
            </a:r>
          </a:p>
          <a:p>
            <a:pPr marL="0" lvl="1" indent="-18288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/>
              <a:t>Waives requirement for resident voter approval</a:t>
            </a:r>
          </a:p>
          <a:p>
            <a:pPr marL="0" lvl="2" indent="-182880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02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PROS OF CHOOSING PARTS A &amp; B (cont.)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56129" y="1429870"/>
            <a:ext cx="7848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/>
              <a:t>Greater Access to Government </a:t>
            </a:r>
          </a:p>
          <a:p>
            <a:pPr marL="914400" lvl="3" indent="-18288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Citizens do not have to travel downtown to the County Commission</a:t>
            </a:r>
          </a:p>
          <a:p>
            <a:pPr marL="914400" lvl="3" indent="-18288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No waiting all day for issues to be heard on a County Commission Agenda</a:t>
            </a:r>
          </a:p>
          <a:p>
            <a:pPr marL="914400" lvl="3" indent="-18288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/>
              <a:t>Better chance for issues to be heard and recognized</a:t>
            </a:r>
          </a:p>
          <a:p>
            <a:pPr marL="0" lvl="2" indent="-182880">
              <a:spcBef>
                <a:spcPct val="0"/>
              </a:spcBef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7991" y="304800"/>
            <a:ext cx="71154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CITY PROVISION OF POLICE SERVICES TO </a:t>
            </a:r>
          </a:p>
          <a:p>
            <a:pPr algn="ctr"/>
            <a:r>
              <a:rPr lang="en-US" sz="3200" b="1" dirty="0" smtClean="0"/>
              <a:t>AREAS A &amp; B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14400" y="16764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Greater public safety by adding a total of 4.5  additional police officers for the annexation areas.  </a:t>
            </a:r>
          </a:p>
          <a:p>
            <a:pPr marL="0" lvl="1" indent="-18288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estimated cost is $257,000 for both areas</a:t>
            </a:r>
            <a:r>
              <a:rPr lang="en-US" sz="28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979515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i="1" dirty="0" smtClean="0"/>
              <a:t>(Based on Officer salary and benefit costs per new officer FY 12-13)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674</Words>
  <Application>Microsoft Office PowerPoint</Application>
  <PresentationFormat>On-screen Show (4:3)</PresentationFormat>
  <Paragraphs>143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CONDITIONS: LAND USE</vt:lpstr>
      <vt:lpstr>PowerPoint Presentation</vt:lpstr>
      <vt:lpstr>ANALYSIS OF ANNEXATION AREAS</vt:lpstr>
      <vt:lpstr>CHANGES FOR THE CITY</vt:lpstr>
      <vt:lpstr>PROPERTY TAX REVENUE ANNEXATION AREA “A”</vt:lpstr>
      <vt:lpstr>PROPERTY TAX REVENUE ANNEXATION AREA “B”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Opa-locka Brotherhood of All People</dc:title>
  <dc:creator>Gordy Lee</dc:creator>
  <cp:lastModifiedBy>Alex A David</cp:lastModifiedBy>
  <cp:revision>376</cp:revision>
  <cp:lastPrinted>2013-07-22T22:03:06Z</cp:lastPrinted>
  <dcterms:created xsi:type="dcterms:W3CDTF">2011-10-03T00:47:18Z</dcterms:created>
  <dcterms:modified xsi:type="dcterms:W3CDTF">2013-07-22T22:21:13Z</dcterms:modified>
</cp:coreProperties>
</file>